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1" autoAdjust="0"/>
    <p:restoredTop sz="94660"/>
  </p:normalViewPr>
  <p:slideViewPr>
    <p:cSldViewPr snapToGrid="0">
      <p:cViewPr varScale="1">
        <p:scale>
          <a:sx n="76" d="100"/>
          <a:sy n="76" d="100"/>
        </p:scale>
        <p:origin x="64" y="1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07FAE-0B7F-4F87-B763-8641DE2B12EA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F970E-1050-4D98-A2C5-1ECB36D7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2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94492-B8E6-4F6C-92F0-255575772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B23F0-C5D7-4CFF-B3D5-2EBA9F89B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1E264-D9F2-4C80-A9B0-C7F9E280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8168-CA78-49BB-8E9C-0919DF286B88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7BA96-2709-4987-B699-8E8DECCCF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31B13-CB63-4BA3-AAE6-E44F54BBD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46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BD7EE-2458-4917-8ED2-CAEB7B44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690BE-446F-4080-93B0-BB18A95FC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957AD-E8DE-4186-942B-0F015A79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5A18-7E3D-4081-B927-E0B70CD1286C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105FB-A26E-4FAE-A9C0-2E6D9087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00759-DDC8-4B6E-9937-1925A8F30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4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23A448-9B3B-4540-9844-0DE85DBCF0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0AB321-518B-4868-9B50-2FDB09FA5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B1065-DE7C-4551-AE31-8D9315248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4AF-7CC1-41AB-A651-AADA5C09983D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15EA3-8DFE-4218-B217-B8317CF2D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91CE3-F2A8-409C-A7DA-7F12DA32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8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0F3AB-B0A8-4B1F-B1F8-3C50A81B4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EE4A9-134D-4720-B306-D3E895385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6222C-B56C-4317-AA07-2F8EDC71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7FF9-6C04-4A70-AE1E-72BEB29C0585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7EF64-9057-4D2A-9452-B173761C9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F9961-BA8A-4009-8E4A-138DC10E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3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C5DD6-CEC9-45A3-B3D8-FB6EF3EC0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18445-C17B-4924-AC34-AD90ED8AC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9C4CC-EB5C-4FDC-9CDC-E92183C1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2C6FA-EA4A-43B3-85CC-3B5197D825C6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300FE-7BA6-4A61-A9C0-7A6A8E09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C5A98-B4EB-4C83-A2FD-33ECF85D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0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778CC-B43D-4849-A97A-5E442CD16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4C57B-9B0A-48B5-8059-820FA5EDB5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71A6E8-8D7A-4CD0-842D-924B9D65C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7C7BB-B491-47BB-B225-8178E2A0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104ED-E5BC-478E-A3C3-5A3B9F0898F9}" type="datetime1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A5CF7-3426-4025-8ADD-D7F10FCEF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67C32-CDE7-4A8A-8175-E787390F1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2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4BE42-32A6-4735-9B57-A4D5E3C9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70331-5A77-48A2-B289-2258A954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1DF5B-B445-43C1-BD7D-F6930260E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3B8898-DA02-43C9-A4EC-397C59B32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C651A7-245A-4557-A7E4-DB97192980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5DE19A-5FA3-490C-B709-E9EE8EB0C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B4AC-FA16-4F77-B69F-AA14FAD598D2}" type="datetime1">
              <a:rPr lang="en-US" smtClean="0"/>
              <a:t>6/14/2019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693130-A46C-485B-87A0-8700D7B8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F62CB9-A096-41C2-A7D2-6BF4E8533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8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02EDA-7634-4EFB-848D-5DBB042A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F82B26-8583-41BD-BB27-02170D798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7DD2-7263-4FEF-B097-23A27D5C2EA9}" type="datetime1">
              <a:rPr lang="en-US" smtClean="0"/>
              <a:t>6/14/2019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9DF50C-C524-434D-ABDE-CD343F3B9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DCDA0-3A51-45F7-91AB-447665176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7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D690B-4A5D-4297-BBF2-8EC0FCF75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D475-61F2-41AA-B8FB-FC31F68700E2}" type="datetime1">
              <a:rPr lang="en-US" smtClean="0"/>
              <a:t>6/14/2019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A27E2-D089-43A2-89EB-058141A1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59DD-43CA-4AA0-AFB2-9C87771C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8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4D640-FED8-439D-9DD8-C8317BECD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DEC1B-5ADB-45C0-9C1F-33E6FD92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570357-A0AE-46FD-9A46-1C660BE2A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BD3B5-004E-4E2E-963B-6C049A61B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406D-C6DF-4750-A29A-E2C429414570}" type="datetime1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7781A-510D-4243-9A78-38FB143EB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80AD6-4310-400B-BFE7-C03263612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1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AE7E4-CA92-41F4-B7EE-C0A35AFA8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93F9CE-D78E-4D28-ADCA-1B7AC4AA9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8C817-643C-4876-9C25-F297544FCA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76A419-3FD4-4B09-B74E-A01EE5E2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BB7C-AADF-4279-8172-F691F13A1CC6}" type="datetime1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2F6D7-5837-4C22-8E7A-DFF3C62C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AAD67-7D12-4387-BFF2-719FC6298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3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6D90D0-5F90-4A9D-8CF6-8E44840C9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E1524-41DD-4441-8232-ADF1B3E0A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091E8-0F7B-4C8C-B76C-C2735D3DE8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7921F-416F-4AAB-B892-52E0110AA802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7ADB4-3713-43BF-BDE3-5BE174F67D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FC758-D115-4C52-B43B-09A2903A0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4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D6ED1-4475-4F4E-8AD9-D46751642C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Security Testing and Runtime Monitoring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B1CD45-DBE1-4C7B-834F-D78C4F5447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Marilyn Wolf and </a:t>
            </a:r>
            <a:r>
              <a:rPr lang="en-US" dirty="0" err="1"/>
              <a:t>Dimitrios</a:t>
            </a:r>
            <a:r>
              <a:rPr lang="en-US" dirty="0"/>
              <a:t> </a:t>
            </a:r>
            <a:r>
              <a:rPr lang="en-US" dirty="0" err="1"/>
              <a:t>Serpanos</a:t>
            </a:r>
            <a:endParaRPr lang="en-US" dirty="0"/>
          </a:p>
          <a:p>
            <a:r>
              <a:rPr lang="en-US" dirty="0"/>
              <a:t>Safe and Secure Cyber-Physical Systems and Internet-of-Things Systems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F523B3-C20D-40C2-805C-E8E716387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318347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5C8BF-796C-4697-8424-871B135771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5C6A91-524A-4E3B-A2BA-52EEE8193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Challenges:</a:t>
            </a:r>
          </a:p>
          <a:p>
            <a:pPr lvl="1"/>
            <a:r>
              <a:rPr lang="en-US" dirty="0"/>
              <a:t>Exponential growth in complexity.</a:t>
            </a:r>
          </a:p>
          <a:p>
            <a:pPr lvl="1"/>
            <a:r>
              <a:rPr lang="en-US" dirty="0"/>
              <a:t>Long supply chains with limited visibility.</a:t>
            </a:r>
          </a:p>
          <a:p>
            <a:r>
              <a:rPr lang="en-US" dirty="0"/>
              <a:t>Testing provides evaluation of correctness, security, and performance.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824848-31ED-47AE-B73E-F80F063CE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197422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1552F-2E16-4BA3-BE47-12DF2057C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Fuzz </a:t>
            </a:r>
            <a:r>
              <a:rPr lang="en-US" dirty="0" err="1"/>
              <a:t>testimg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F13EC-6EEA-43F0-83F4-079E887052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Traditional software code testing:</a:t>
            </a:r>
          </a:p>
          <a:p>
            <a:pPr lvl="1"/>
            <a:r>
              <a:rPr lang="en-US" dirty="0"/>
              <a:t>Static analysis typically gives high false positive rates, limited effectiveness for specific instruction sequences.</a:t>
            </a:r>
          </a:p>
          <a:p>
            <a:pPr lvl="1"/>
            <a:r>
              <a:rPr lang="en-US" dirty="0"/>
              <a:t>Dynamic analysis often inserts code into system-under-test.</a:t>
            </a:r>
          </a:p>
          <a:p>
            <a:r>
              <a:rPr lang="en-US" dirty="0"/>
              <a:t>Fuzz testing methods:</a:t>
            </a:r>
          </a:p>
          <a:p>
            <a:pPr lvl="1"/>
            <a:r>
              <a:rPr lang="en-US" dirty="0"/>
              <a:t>White-box, full implementation.</a:t>
            </a:r>
          </a:p>
          <a:p>
            <a:pPr lvl="1"/>
            <a:r>
              <a:rPr lang="en-US" dirty="0"/>
              <a:t>Black-box, no implementation.</a:t>
            </a:r>
          </a:p>
          <a:p>
            <a:pPr lvl="1"/>
            <a:r>
              <a:rPr lang="en-US" dirty="0"/>
              <a:t>Gray-box, some system info.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0155F4-ABDE-4A8A-A871-FB5A88507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25DCA3A-C3D0-4F17-AB2F-EE49C8DE3543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60658" y="2181138"/>
            <a:ext cx="5127781" cy="234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60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1C410-1CCA-4F0C-8C51-4EAC1CD60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Fuzzing methods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8B7ED8-65B5-443A-9BAB-281AFBC51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Traditional white-box </a:t>
            </a:r>
            <a:r>
              <a:rPr lang="en-US" dirty="0" err="1"/>
              <a:t>fuzzers</a:t>
            </a:r>
            <a:r>
              <a:rPr lang="en-US" dirty="0"/>
              <a:t> use symbolic execution or taint analysis.</a:t>
            </a:r>
          </a:p>
          <a:p>
            <a:pPr lvl="1"/>
            <a:r>
              <a:rPr lang="en-US" dirty="0"/>
              <a:t>Symbolic execution inserts symbolic values to analyze execution sequence.</a:t>
            </a:r>
          </a:p>
          <a:p>
            <a:pPr lvl="1"/>
            <a:r>
              <a:rPr lang="en-US" dirty="0"/>
              <a:t>Taint analysis traces tainted values to identify test points for further exercise.</a:t>
            </a:r>
          </a:p>
          <a:p>
            <a:pPr lvl="1"/>
            <a:r>
              <a:rPr lang="en-US" dirty="0"/>
              <a:t>AFL combines compile-time instrumentation and genetic algorithms.</a:t>
            </a:r>
          </a:p>
          <a:p>
            <a:r>
              <a:rPr lang="en-US" dirty="0"/>
              <a:t>Black-box testing popular in systems that implement standards---leverages well-defined interface.</a:t>
            </a:r>
          </a:p>
          <a:p>
            <a:r>
              <a:rPr lang="en-US" dirty="0"/>
              <a:t>Network fuzzing:</a:t>
            </a:r>
          </a:p>
          <a:p>
            <a:pPr lvl="1"/>
            <a:r>
              <a:rPr lang="en-US" dirty="0"/>
              <a:t>Data generation creates input packets using random + targeted values.</a:t>
            </a:r>
          </a:p>
          <a:p>
            <a:pPr lvl="1"/>
            <a:r>
              <a:rPr lang="en-US" dirty="0"/>
              <a:t>Mutation changes legal packets.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FB7B5-C3CA-42E3-8DB2-C21D44DE9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503999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34EDE34-3CFE-40BA-A4D9-237584740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Fuzzing for Modbus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646897-658A-4467-B0B4-D837D24B609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Well-known industrial networking standard:</a:t>
            </a:r>
          </a:p>
          <a:p>
            <a:pPr lvl="1"/>
            <a:r>
              <a:rPr lang="en-US" dirty="0"/>
              <a:t>Application-level protocol.</a:t>
            </a:r>
          </a:p>
          <a:p>
            <a:pPr lvl="1"/>
            <a:r>
              <a:rPr lang="en-US" dirty="0"/>
              <a:t>Interfaces to serial and HDLC protocols or TCP.</a:t>
            </a:r>
          </a:p>
          <a:p>
            <a:pPr lvl="1"/>
            <a:r>
              <a:rPr lang="en-US" dirty="0"/>
              <a:t>Client-server model.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526D00-94F1-482D-995B-87DF02AB5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EC8B500-544C-45A9-BA97-DFB7A746D9B4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45149" y="2660094"/>
            <a:ext cx="4835701" cy="268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744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7A489-FC32-48AC-94A5-260B9FEF1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Modbus packets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E9B6A-5A44-41A3-BE65-9A4FDDB492A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Packet includes function code and data.</a:t>
            </a:r>
          </a:p>
          <a:p>
            <a:r>
              <a:rPr lang="en-US" dirty="0"/>
              <a:t>Models device data with tables of 64K entries.</a:t>
            </a:r>
          </a:p>
          <a:p>
            <a:r>
              <a:rPr lang="en-US" dirty="0"/>
              <a:t>Tables may have 1-bit or 64-bit entries.</a:t>
            </a:r>
          </a:p>
          <a:p>
            <a:r>
              <a:rPr lang="en-US" dirty="0"/>
              <a:t>Allows file access.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F5868-55E6-4D52-A9E6-EEFD6EACB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754710E-6B20-4D4A-943E-0EDCC4BFAB3C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0374" y="3080094"/>
            <a:ext cx="4925251" cy="184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84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E4B9-2D93-44C2-AAE9-4EA4D0806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Modbus fuzzing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65397-8A63-4D2A-BE95-84CEE9790B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Three phase testing:</a:t>
            </a:r>
          </a:p>
          <a:p>
            <a:pPr lvl="1"/>
            <a:r>
              <a:rPr lang="en-US" dirty="0"/>
              <a:t>Reconnaissance to identify memory model and function codes.</a:t>
            </a:r>
          </a:p>
          <a:p>
            <a:pPr lvl="1"/>
            <a:r>
              <a:rPr lang="en-US" dirty="0"/>
              <a:t>Fuzzing.</a:t>
            </a:r>
          </a:p>
          <a:p>
            <a:pPr lvl="1"/>
            <a:r>
              <a:rPr lang="en-US" dirty="0"/>
              <a:t>Fault detection.</a:t>
            </a:r>
          </a:p>
          <a:p>
            <a:r>
              <a:rPr lang="en-US" dirty="0"/>
              <a:t>Reconnaissance methods:</a:t>
            </a:r>
          </a:p>
          <a:p>
            <a:pPr lvl="1"/>
            <a:r>
              <a:rPr lang="en-US" dirty="0"/>
              <a:t>Request identification methods.</a:t>
            </a:r>
          </a:p>
          <a:p>
            <a:pPr lvl="1"/>
            <a:r>
              <a:rPr lang="en-US" dirty="0"/>
              <a:t>Send valid requests and determine if they are executed.</a:t>
            </a:r>
          </a:p>
          <a:p>
            <a:pPr lvl="1"/>
            <a:r>
              <a:rPr lang="en-US" dirty="0"/>
              <a:t>Monitor device traffic.</a:t>
            </a:r>
          </a:p>
          <a:p>
            <a:pPr lvl="1"/>
            <a:r>
              <a:rPr lang="en-US" dirty="0"/>
              <a:t>Identify memory bounds by observing traffic, probing specific addresses.</a:t>
            </a:r>
          </a:p>
          <a:p>
            <a:r>
              <a:rPr lang="en-US" dirty="0"/>
              <a:t>Fuzzing tests values of MBAP header fields, violation of protocol packet, values of PDU fields.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ADCF72-2F20-4C9E-94C5-508D3843C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609771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0017B-2423-4D9A-8241-B6362C3F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Run-time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4A5C1-DED9-400F-8F1E-1593FC9EF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Detect violations:</a:t>
            </a:r>
          </a:p>
          <a:p>
            <a:pPr lvl="1"/>
            <a:r>
              <a:rPr lang="en-US" dirty="0"/>
              <a:t>Deviation from good behavior.</a:t>
            </a:r>
          </a:p>
          <a:p>
            <a:pPr lvl="1"/>
            <a:r>
              <a:rPr lang="en-US" dirty="0"/>
              <a:t>Match </a:t>
            </a:r>
            <a:r>
              <a:rPr lang="en-US" dirty="0" err="1"/>
              <a:t>fo</a:t>
            </a:r>
            <a:r>
              <a:rPr lang="en-US" dirty="0"/>
              <a:t> bad behavior.</a:t>
            </a:r>
          </a:p>
          <a:p>
            <a:r>
              <a:rPr lang="en-US" dirty="0"/>
              <a:t>Behaviors can be described as profiles or models.</a:t>
            </a:r>
          </a:p>
          <a:p>
            <a:pPr lvl="1"/>
            <a:r>
              <a:rPr lang="en-US" dirty="0"/>
              <a:t>Profiles can be built using statistical and machine learning methods.</a:t>
            </a:r>
          </a:p>
          <a:p>
            <a:pPr lvl="1"/>
            <a:r>
              <a:rPr lang="en-US" dirty="0"/>
              <a:t>Model-based methods make use of reference system model.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3C1FE9-35A6-4C0B-A854-0EB0E721C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360958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A7A4F-AD1B-445F-BB53-1D1B9D840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ARMET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58F33A-FC53-48BF-9818-C42842B279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Features:</a:t>
            </a:r>
          </a:p>
          <a:p>
            <a:pPr lvl="1"/>
            <a:r>
              <a:rPr lang="en-US" dirty="0"/>
              <a:t>Secure-by-design.</a:t>
            </a:r>
          </a:p>
          <a:p>
            <a:pPr lvl="1"/>
            <a:r>
              <a:rPr lang="en-US" dirty="0"/>
              <a:t>Run-time monitoring.</a:t>
            </a:r>
          </a:p>
          <a:p>
            <a:pPr lvl="1"/>
            <a:r>
              <a:rPr lang="en-US" dirty="0"/>
              <a:t>Recovery from detected attacks and failures.</a:t>
            </a:r>
          </a:p>
          <a:p>
            <a:r>
              <a:rPr lang="en-US" dirty="0"/>
              <a:t>Uses Fiat proof system to prove properties of system specification.</a:t>
            </a:r>
          </a:p>
          <a:p>
            <a:r>
              <a:rPr lang="en-US" dirty="0"/>
              <a:t>Run-time security monitor runs as middleware.</a:t>
            </a:r>
          </a:p>
          <a:p>
            <a:r>
              <a:rPr lang="en-US" dirty="0"/>
              <a:t>Detects all attacks as inconsistencies between observations </a:t>
            </a:r>
            <a:r>
              <a:rPr lang="en-US"/>
              <a:t>and predictions.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90F8EA-3EA8-4EAF-85EA-F068E8F0F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D91C955-CD6C-4B05-9CA3-802C250C3358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468632"/>
            <a:ext cx="5181600" cy="3065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23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445</Words>
  <Application>Microsoft Office PowerPoint</Application>
  <PresentationFormat>Widescreen</PresentationFormat>
  <Paragraphs>70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Security Testing and Runtime Monitoring</vt:lpstr>
      <vt:lpstr>Security testing</vt:lpstr>
      <vt:lpstr>Fuzz testimg</vt:lpstr>
      <vt:lpstr>Fuzzing methods</vt:lpstr>
      <vt:lpstr>Fuzzing for Modbus</vt:lpstr>
      <vt:lpstr>Modbus packets</vt:lpstr>
      <vt:lpstr>Modbus fuzzing tool</vt:lpstr>
      <vt:lpstr>Run-time monitoring</vt:lpstr>
      <vt:lpstr>ARMET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Safety and Security Landscape</dc:title>
  <dc:creator>USer</dc:creator>
  <cp:lastModifiedBy>USer</cp:lastModifiedBy>
  <cp:revision>53</cp:revision>
  <dcterms:created xsi:type="dcterms:W3CDTF">2019-06-12T23:56:28Z</dcterms:created>
  <dcterms:modified xsi:type="dcterms:W3CDTF">2019-06-14T19:10:56Z</dcterms:modified>
</cp:coreProperties>
</file>